
<file path=[Content_Types].xml><?xml version="1.0" encoding="utf-8"?>
<Types xmlns="http://schemas.openxmlformats.org/package/2006/content-types">
  <Default Extension="avi" ContentType="video/x-msvideo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4" r:id="rId9"/>
    <p:sldId id="265" r:id="rId10"/>
    <p:sldId id="272" r:id="rId11"/>
    <p:sldId id="266" r:id="rId12"/>
    <p:sldId id="267" r:id="rId13"/>
    <p:sldId id="270" r:id="rId14"/>
    <p:sldId id="271" r:id="rId15"/>
    <p:sldId id="269" r:id="rId16"/>
    <p:sldId id="268" r:id="rId17"/>
    <p:sldId id="25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885" autoAdjust="0"/>
    <p:restoredTop sz="94660"/>
  </p:normalViewPr>
  <p:slideViewPr>
    <p:cSldViewPr snapToGrid="0">
      <p:cViewPr>
        <p:scale>
          <a:sx n="44" d="100"/>
          <a:sy n="44" d="100"/>
        </p:scale>
        <p:origin x="-6" y="9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768001825858722E-2"/>
          <c:y val="0.18948792302505574"/>
          <c:w val="0.94490832667655678"/>
          <c:h val="0.656140249275050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Korean</c:v>
                </c:pt>
                <c:pt idx="1">
                  <c:v>Math(Category 1)</c:v>
                </c:pt>
                <c:pt idx="2">
                  <c:v>Math(Category 2)</c:v>
                </c:pt>
                <c:pt idx="3">
                  <c:v>English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15.9</c:v>
                </c:pt>
                <c:pt idx="1">
                  <c:v>18.2</c:v>
                </c:pt>
                <c:pt idx="2">
                  <c:v>41.6</c:v>
                </c:pt>
                <c:pt idx="3">
                  <c:v>16.399999999999999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1E-4F45-8C56-4F05E9E888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Korean</c:v>
                </c:pt>
                <c:pt idx="1">
                  <c:v>Math(Category 1)</c:v>
                </c:pt>
                <c:pt idx="2">
                  <c:v>Math(Category 2)</c:v>
                </c:pt>
                <c:pt idx="3">
                  <c:v>English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DB1E-4F45-8C56-4F05E9E888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Korean</c:v>
                </c:pt>
                <c:pt idx="1">
                  <c:v>Math(Category 1)</c:v>
                </c:pt>
                <c:pt idx="2">
                  <c:v>Math(Category 2)</c:v>
                </c:pt>
                <c:pt idx="3">
                  <c:v>English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DB1E-4F45-8C56-4F05E9E888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691856"/>
        <c:axId val="518691200"/>
      </c:barChart>
      <c:catAx>
        <c:axId val="51869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8691200"/>
        <c:crosses val="autoZero"/>
        <c:auto val="1"/>
        <c:lblAlgn val="ctr"/>
        <c:lblOffset val="100"/>
        <c:noMultiLvlLbl val="0"/>
      </c:catAx>
      <c:valAx>
        <c:axId val="51869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8691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9T00:06:28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0 427,'446'23,"2"0,-55 0,270-23,-361-19,121-30,-37-5,59 12,-412 40,33-2,59 4,-119 0,0 0,0 1,0-1,0 2,0-1,0 0,0 1,5 2,-11-3,0-1,0 0,1 0,-1 0,0 0,0 0,0 0,1 0,-1 0,0 1,0-1,1 0,-1 0,0 0,0 1,0-1,0 0,0 0,1 0,-1 1,0-1,0 0,0 0,0 1,0-1,0 0,0 0,0 1,0-1,0 0,0 0,-6 4,-14-1,20-3,-13 2,0-2,0 1,0-2,0 0,0 0,0-1,0-1,0 0,-4-2,17 5,0 0,0 0,0 0,-1 0,1 0,0 0,0 0,0 0,0-1,0 1,-1 0,1 0,0 0,0 0,0 0,0 0,0 0,0 0,0 0,-1-1,1 1,0 0,0 0,0 0,0 0,0 0,0 0,0-1,0 1,0 0,0 0,0 0,0 0,0 0,0-1,0 1,0 0,0 0,0 0,0 0,0-1,6-3,12-3,59-13,22 0,54-14,-3-13,40-23,-64 23,72-30,-196 76,0 0,1 0,-1 0,0 1,1-1,-1 1,1-1,-1 1,1 0,-1 0,1 0,0 0,-2 1,0-1,0 1,0-1,0 1,0-1,-1 1,1 0,0-1,0 1,-1 0,1-1,-1 1,1 0,0 0,-1 0,1 0,-1 0,0-1,1 1,-1 0,0 0,1 0,-1 0,0 0,0 0,0 0,0 0,0 0,0 0,0 0,0 0,0 2,0 0,0 0,1 0,-1 0,1 0,0-1,0 1,0 0,0 0,0-1,1 1,-1-1,1 1,0-1,0 0,0 1,8 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13:29:45.2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144 1 13360 0 0,'-120'31'4345'0'0,"103"-31"-2397"0"0,14 2-1754 0 0,1 12-3 0 0,1 47 140 0 0,1-46-193 0 0,0-15-63 0 0,0-5-20 0 0,0 2-50 0 0,0 2-4 0 0,0 0-1 0 0,0 0 0 0 0,0 0 1 0 0,0 0-1 0 0,0 0 1 0 0,0 0-1 0 0,0 0 0 0 0,1 0 1 0 0,-1 0-1 0 0,0 0 0 0 0,1 0 1 0 0,-1 0-1 0 0,1-1 0 0 0,0 2 3 0 0,0-1 0 0 0,-1 0 1 0 0,1 1-1 0 0,0-1 0 0 0,0 1 0 0 0,0-1 1 0 0,0 1-1 0 0,0-1 0 0 0,0 1 0 0 0,0 0 0 0 0,0-1 1 0 0,0 1-1 0 0,0 0 0 0 0,0 0 0 0 0,0 0 0 0 0,0 0 1 0 0,0 0-1 0 0,0 0 0 0 0,0 0 0 0 0,1 0-3 0 0,22 2 91 0 0,0 0-1 0 0,0 2 1 0 0,4 2-91 0 0,7 1 115 0 0,50 4 352 0 0,4-3-467 0 0,-11-1 42 0 0,43 0 47 0 0,72-6-89 0 0,-58-2 55 0 0,16 7-55 0 0,-13 0-46 0 0,-59-3-14 0 0,69 11-1726 0 0,-129-14-3075 0 0,2-3-1593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13:29:45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56 17247 0 0,'0'0'794'0'0,"0"0"-22"0"0,0 0-438 0 0,0 0-3 0 0,2 1 56 0 0,5 3-159 0 0,-1-2-1 0 0,1 1 1 0 0,0-1 0 0 0,6 2-228 0 0,3 1 14 0 0,-15-5-12 0 0,-1 0 0 0 0,1 0-1 0 0,-1 1 0 0 0,1-1 1 0 0,-1 0-1 0 0,1 0 0 0 0,-1 0 0 0 0,1 0 1 0 0,-1 0-1 0 0,1 0 0 0 0,-1 0 1 0 0,1 0-1 0 0,-1 0 0 0 0,1 0 1 0 0,-1 0-1 0 0,1 0 0 0 0,-1 0 1 0 0,1 0-1 0 0,-1 0 0 0 0,1 0 1 0 0,-1-1-1 0 0,1 1 0 0 0,-1 0 0 0 0,1 0 1 0 0,-1-1-1 0 0,1 1 0 0 0,-1 0 1 0 0,0-1-1 0 0,1 1 0 0 0,-1 0 1 0 0,0-1-1 0 0,1 1 0 0 0,-1-1 1 0 0,0 1-1 0 0,1 0 0 0 0,-1-1 1 0 0,0 1-1 0 0,0-1 0 0 0,1 1 0 0 0,-1-1 1 0 0,0 1-1 0 0,0-1 0 0 0,0 1 1 0 0,0-1-2 0 0,20-56 25 0 0,-20 56-24 0 0,1 1 0 0 0,-1-1 0 0 0,1 0 0 0 0,-1 0 0 0 0,1 1 0 0 0,-1-1 1 0 0,1 1-1 0 0,-1-1 0 0 0,1 0 0 0 0,0 1 0 0 0,-1-1 0 0 0,1 1 0 0 0,0 0 0 0 0,0-1 0 0 0,-1 1 0 0 0,1-1 0 0 0,0 1 0 0 0,0 0 0 0 0,0 0 0 0 0,-1-1 0 0 0,1 1 1 0 0,0 0-1 0 0,0 0 0 0 0,0 0 0 0 0,0 0 0 0 0,0 0-1 0 0,22 6 22 0 0,-13-3-19 0 0,18 3 4 0 0,-20-5-1 0 0,-1 1-1 0 0,1 0 1 0 0,-1 0 0 0 0,0 0 0 0 0,1 1 0 0 0,-1 0 0 0 0,0 0 0 0 0,5 4-6 0 0,6 6 9 0 0,-13-9-8 0 0,0 0 1 0 0,1 0-1 0 0,0 0 1 0 0,0-1-1 0 0,0 0 1 0 0,0 0-1 0 0,0 0 1 0 0,0-1-1 0 0,4 1-1 0 0,112 32 223 0 0,-105-30-194 0 0,0 0 21 0 0,1-2 0 0 0,-1 0 0 0 0,11 0-50 0 0,-6-1 21 0 0,-1 1 0 0 0,1 2-21 0 0,1 0 0 0 0,0-1 0 0 0,1 0 0 0 0,-1-2 0 0 0,13 0 0 0 0,28-2 2 0 0,80-1-253 0 0,-135 0-490 0 0,0 0 0 0 0,-1 0 1 0 0,6-3 740 0 0,5 0-3728 0 0,12 0-2824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13:29:46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 0 10592 0 0,'-1'1'818'0'0,"-16"6"-186"0"0,11-3 5885 0 0,6-3-3701 0 0,13-1-3199 0 0,2 0 484 0 0,137 23-155 0 0,-94-10 54 0 0,29 12 0 0 0,22 5 0 0 0,69 18 44 0 0,1-3-566 0 0,7 1-3324 0 0,-150-38 2523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13:29:46.7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31 1840 0 0,'3'0'603'0'0,"9"-1"2068"0"0,1 0-1 0 0,0-1 1 0 0,-1 0 0 0 0,5-2-2671 0 0,32-6 2624 0 0,-4 4-2561 0 0,1 3 1 0 0,-1 2-1 0 0,1 1 0 0 0,0 3 0 0 0,-1 1 1 0 0,0 3-1 0 0,0 1 0 0 0,-1 3 1 0 0,2 1-64 0 0,112 32-1091 0 0,-100-31 470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13:29:47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37 12 920 0 0,'-25'48'356'0'0,"14"-29"6814"0"0,10-18-3012 0 0,1-1-513 0 0,0 0-2311 0 0,2 0-1019 0 0,3 0-250 0 0,26 3 59 0 0,31 3-85 0 0,-15-3 442 0 0,-1-2 0 0 0,1-2 0 0 0,-1-3 0 0 0,17-3-481 0 0,4 0-121 0 0,35 1 121 0 0,-25 7-501 0 0,24-1-1478 0 0,28-5 1979 0 0,-100 2-632 0 0,1-1 0 0 0,-1-2 0 0 0,18-5 632 0 0,10-9-4196 0 0,-12 0-705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9T00:06:31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0 111,'15'-4,"1"0,-1 1,1 1,-1 0,15 1,21 2,9 4,28 0,368-24,-255 7,770-26,-210 10,-114 20,-483 16,0 7,151 34,527 141,-635-147,143 9,-283-41,1 2,-1 4,-1 3,29 14,9 2,31 13,-117-42,-1 1,0 1,0 0,0 2,-2-1,1 2,13 13,-23-18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9T00:06:33.9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1 198,'695'-26,"-684"26,225-7,151-27,234-38,539 13,-881 63,-2 12,87 24,546 108,-890-145,387 62,-259-49,114-3,631-48,-742 28,1 7,-1 7,20 9,193 16,-218-24,72-10,92-19,4-1,150-18,-98 5,328 3,1 17,-648 14,162 2,11-1,-133-3,45-9,-13-5,-18 1,1 5,62 3,-13 12,-74-1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13:29:26.4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346 898 11056 0 0,'100'-19'4792'0'0,"51"-17"-4792"0"0,-117 27 1134 0 0,-29 8-1087 0 0,-1 0-1 0 0,0 0 1 0 0,0-1-1 0 0,1 1 1 0 0,-1-1-1 0 0,0 0 1 0 0,0 0-1 0 0,0-1 1 0 0,-1 1-1 0 0,1-1 1 0 0,-1 0-1 0 0,1 0 1 0 0,-1 0-1 0 0,0 0 1 0 0,0 0-1 0 0,0-1 1 0 0,-1 0-1 0 0,1 1 1 0 0,-1-1-1 0 0,0 0 1 0 0,0 0-1 0 0,2-4-46 0 0,-3 3 37 0 0,1 1-1 0 0,1-1 0 0 0,-1 1 0 0 0,1 0 0 0 0,-1 0 1 0 0,1 0-1 0 0,1 0 0 0 0,-1 0 0 0 0,0 1 1 0 0,1-1-1 0 0,0 1 0 0 0,0 0 0 0 0,0 0 1 0 0,0 0-1 0 0,0 1 0 0 0,0-1 0 0 0,1 1 0 0 0,-1 0 1 0 0,1 1-1 0 0,0-1 0 0 0,1 0-36 0 0,181-59 749 0 0,-22 6-699 0 0,16 4-50 0 0,-181 51 0 0 0,57-14 117 0 0,-1 3 0 0 0,1 2-1 0 0,21 0-116 0 0,-71 9-7 0 0,0-1 0 0 0,1 1 0 0 0,-1 1 0 0 0,0-1 0 0 0,0 1-1 0 0,1 0 1 0 0,-1 1 0 0 0,5 1 7 0 0,56 35-108 0 0,-58-35 86 0 0,0-1 1 0 0,0 0-1 0 0,0-1 0 0 0,0 0 1 0 0,0 0-1 0 0,0-1 0 0 0,1 0 1 0 0,7-2 21 0 0,19 1-62 0 0,251 6-332 0 0,-151 1 144 0 0,-36-1-206 0 0,20-4 456 0 0,251-8-512 0 0,-53 14 139 0 0,-273-5 290 0 0,152 12-437 0 0,-95-4-375 0 0,5 4 895 0 0,-81-10-162 0 0,297 49-1430 0 0,-261-42 1399 0 0,0-1-152 0 0,25 0 345 0 0,37-5 28 0 0,-122-5 38 0 0,-7 1 305 0 0,-51-4 1621 0 0,-9-2-1992 0 0,18 0 470 0 0,-1 2 1 0 0,-22 3-471 0 0,-91 7 140 0 0,-131 11-147 0 0,165-10-79 0 0,-24 4-28 0 0,5-1 114 0 0,74-7 0 0 0,-10 4 0 0 0,52-6-40 0 0,18-2 6 0 0,-1 1 0 0 0,1 1 0 0 0,0-1 0 0 0,-6 4 34 0 0,14-5-121 0 0,7 1-54 0 0,0-1 0 0 0,0 1-1 0 0,0 0 1 0 0,-1 0 0 0 0,1 0-1 0 0,1 1 176 0 0,13 4-372 0 0,6-2 148 0 0,1 0-1 0 0,0-2 1 0 0,0-1-1 0 0,2-1 225 0 0,101-9-139 0 0,-43 3 114 0 0,132-15 810 0 0,7-11-785 0 0,106-13 495 0 0,752-40-1903 0 0,-150 51 789 0 0,-219 3 258 0 0,-644 23 287 0 0,-42 4 277 0 0,-1 1 1 0 0,8 1-204 0 0,-32 2 219 0 0,-4 0-94 0 0,1-1 1 0 0,-1 0 0 0 0,0 1 0 0 0,0 0-1 0 0,1-1 1 0 0,-1 1 0 0 0,0 0 0 0 0,0 0 0 0 0,1 0-1 0 0,-1 0 1 0 0,0 0 0 0 0,0 0-126 0 0,-231 17 1379 0 0,-1-12 0 0 0,-135-16-1379 0 0,-356-57 1000 0 0,2-27-264 0 0,-181-64-1028 0 0,255 39-296 0 0,432 90 310 0 0,0 9-1 0 0,-2 10 0 0 0,-64 10 279 0 0,91 10-14 0 0,0 7-1 0 0,-47 17 15 0 0,83-4-6 0 0,1 7-1 0 0,-138 52 7 0 0,69-8-362 0 0,-73 43 362 0 0,-27 28-72 0 0,309-144 87 0 0,0 0 0 0 0,1 1-1 0 0,0 1 1 0 0,0 0 0 0 0,-3 4-15 0 0,16-13 5 0 0,0 1 1 0 0,1-1 0 0 0,-1 1-1 0 0,0-1 1 0 0,1 1 0 0 0,-1 0-1 0 0,0-1 1 0 0,1 1 0 0 0,-1 0-1 0 0,1 0 1 0 0,-1-1 0 0 0,1 1-1 0 0,-1 0 1 0 0,1 0 0 0 0,0 0-1 0 0,-1 0 1 0 0,1-1 0 0 0,0 1-1 0 0,0 0 1 0 0,0 0 0 0 0,-1 0-1 0 0,1 0 1 0 0,0 0 0 0 0,0 0-1 0 0,0 0 1 0 0,1 0 0 0 0,-1-1-1 0 0,0 1 1 0 0,0 0 0 0 0,0 0-1 0 0,1 0 1 0 0,-1 0 0 0 0,0 0-1 0 0,1 0 1 0 0,-1-1 0 0 0,1 1-1 0 0,-1 0 1 0 0,1 0 0 0 0,-1-1-1 0 0,1 1 1 0 0,0 0 0 0 0,-1-1-1 0 0,1 1 1 0 0,0 0-6 0 0,4 2-54 0 0,-1 0 0 0 0,1 0 0 0 0,0 0 0 0 0,0 0 0 0 0,0-1 0 0 0,4 2 54 0 0,17 4-213 0 0,0-1-1 0 0,1-1 1 0 0,26 3 213 0 0,5 1-85 0 0,98 15-89 0 0,120 4 174 0 0,162-16-132 0 0,-306-16 132 0 0,39-10 0 0 0,132-26 0 0 0,129-46 1 0 0,-303 57 13 0 0,276-68 221 0 0,-99 21-45 0 0,-168 39-73 0 0,36-8-47 0 0,-164 42-23 0 0,-1-1-1 0 0,-1 0 1 0 0,1 0-1 0 0,3-2-46 0 0,14-6 371 0 0,-24 10-204 0 0,-2 1-153 0 0,-1-1-1 0 0,1 0 1 0 0,0 1-1 0 0,0-1 1 0 0,-1 0-1 0 0,1 1 1 0 0,0-1 0 0 0,-1 1-1 0 0,1-1 1 0 0,-1 0-1 0 0,1 1 1 0 0,-1-1-1 0 0,1 1 1 0 0,-1-1 0 0 0,1 1-1 0 0,-1-1 1 0 0,0 1-1 0 0,1 0 1 0 0,-1-1-1 0 0,0 1-13 0 0,-13-7 50 0 0,13 6-34 0 0,-10-3 58 0 0,0 1-1 0 0,0 0 1 0 0,0 1-1 0 0,0 0 1 0 0,-5 0-74 0 0,-13-2 144 0 0,-69-8-425 0 0,0 4 0 0 0,-23 4 281 0 0,89 3-640 0 0,-58 1-5653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13:29:38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46 382 12408 0 0,'-6'1'227'0'0,"0"1"0"0"0,1-2 0 0 0,-1 1 0 0 0,0 0 0 0 0,0-1 0 0 0,-3 0-227 0 0,8 0 92 0 0,1 0 14 0 0,0 0-2 0 0,15 3 60 0 0,37 3-92 0 0,25 2 25 0 0,109 3-4 0 0,163 4 105 0 0,38-27-145 0 0,593-19 22 0 0,-280 7-75 0 0,-595 19 0 0 0,212-21 48 0 0,-176 12-22 0 0,326-35 28 0 0,-4-26-1 0 0,-319 46-43 0 0,177-42 76 0 0,-302 65-81 0 0,74-20 577 0 0,72-9-582 0 0,-109 24 86 0 0,-33 6-65 0 0,0 1-1 0 0,0 1 0 0 0,0 0 1 0 0,20 2-21 0 0,-22 2-38 0 0,-1 1 1 0 0,1 1 0 0 0,-1 1-1 0 0,0 1 1 0 0,0 1 0 0 0,9 3 37 0 0,-25-7 0 0 0,-1-1 0 0 0,1 1 0 0 0,-1-1 0 0 0,1 1 0 0 0,-1 0 0 0 0,0 0 0 0 0,3 3 0 0 0,0-1 10 0 0,-5-3-6 0 0,1 0-1 0 0,-1 0 1 0 0,1 0 0 0 0,-1 0-1 0 0,0 0 1 0 0,1 0 0 0 0,-1 1-1 0 0,0-1 1 0 0,0 0-1 0 0,0 1 1 0 0,0-1 0 0 0,0 1-1 0 0,0-1 1 0 0,0 1-1 0 0,0 0-3 0 0,2 4 10 0 0,24 19 17 0 0,-22-21-22 0 0,1 0-1 0 0,-1 1 0 0 0,0 0 1 0 0,-1 0-1 0 0,1 1 1 0 0,2 5-5 0 0,0-2 0 0 0,0 0 0 0 0,1 0 0 0 0,0 0 0 0 0,0-1 0 0 0,6 4 0 0 0,6 7 0 0 0,-10-10 8 0 0,0 0 1 0 0,1 0 0 0 0,0-2-1 0 0,0 1 1 0 0,1-1 0 0 0,0-1-1 0 0,12 5-8 0 0,13 3 42 0 0,0-2 0 0 0,3-2-42 0 0,-5 0 8 0 0,-1-1-19 0 0,-1-3 1 0 0,1 0 0 0 0,1-2 10 0 0,104 5-48 0 0,-67-6 39 0 0,143 16 9 0 0,-146-12 0 0 0,-30-4 0 0 0,20 5 0 0 0,15 3 0 0 0,1-4 0 0 0,-44-7 18 0 0,-24 0-8 0 0,0-1 1 0 0,0 1-1 0 0,0 1 1 0 0,1-1-11 0 0,2 1 33 0 0,-1 0 0 0 0,1-1 1 0 0,0-1-1 0 0,6-1-33 0 0,25-1 584 0 0,-21 3-490 0 0,-18 0-85 0 0,1 0-1 0 0,-1-1 1 0 0,1 0-1 0 0,0 1 0 0 0,-1-1 1 0 0,0 0-1 0 0,1 0 1 0 0,-1-1-1 0 0,1 1 0 0 0,0-1-8 0 0,6-3 50 0 0,19-8-40 0 0,14-5-87 0 0,37-12 77 0 0,-56 23-97 0 0,-2 1-2330 0 0,20-9 2427 0 0,-18 3-870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13:29:40.3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844 9 13824 0 0,'-10'0'211'0'0,"7"0"-99"0"0,0 0 0 0 0,1 0-1 0 0,-1 0 1 0 0,1-1 0 0 0,-1 1 0 0 0,1-1 0 0 0,-1 1 0 0 0,1-1 0 0 0,-1 0 0 0 0,1 0 0 0 0,-1 0 0 0 0,1-1-112 0 0,0 1 302 0 0,30 3 837 0 0,-21 0-1122 0 0,22 5 0 0 0,-1 1 0 0 0,0 2 0 0 0,21 10-17 0 0,357 165-36 0 0,-279-134 18 0 0,3-5 0 0 0,37 3 18 0 0,310 60 11 0 0,-39-33 87 0 0,-203-37-68 0 0,874 101 111 0 0,-781-119 49 0 0,-275-19-101 0 0,372-5 519 0 0,-312-1-431 0 0,712-54 1016 0 0,-129 5-668 0 0,-685 52-523 0 0,771-24 222 0 0,-578 25-238 0 0,384 5-60 0 0,-456-1 74 0 0,141 8 0 0 0,356 53 0 0 0,-470-42 92 0 0,-1 8 0 0 0,29 14-92 0 0,-168-39 12 0 0,0-1 0 0 0,0 2-1 0 0,-1 1 1 0 0,0 0 0 0 0,0 1-1 0 0,-1 1 1 0 0,-1 1 0 0 0,6 4-12 0 0,-17-10 38 0 0,0 0 1 0 0,0 0-1 0 0,-1 0 1 0 0,0 1-1 0 0,0 0 0 0 0,0 0 1 0 0,-1 0-1 0 0,3 6-38 0 0,2 6 192 0 0,-1 1-1 0 0,2 9-191 0 0,-8-23 17 0 0,0-1 0 0 0,0 1-1 0 0,-1-1 1 0 0,1 1 0 0 0,-1-1-1 0 0,0 1 1 0 0,-1 1-17 0 0,1-4 8 0 0,0 0 1 0 0,0 0-1 0 0,0 0 0 0 0,-1-1 1 0 0,1 1-1 0 0,-1 0 0 0 0,1 0 1 0 0,-1-1-1 0 0,0 1 0 0 0,0 0 0 0 0,0-1 1 0 0,0 1-1 0 0,0-1 0 0 0,0 1 1 0 0,0-1-1 0 0,0 1 0 0 0,-1-1 1 0 0,1 0-1 0 0,-2 2-8 0 0,-4 1 21 0 0,4-1 5 0 0,0-1-1 0 0,0 0 1 0 0,0 0 0 0 0,-1-1 0 0 0,1 1 0 0 0,-1 0 0 0 0,1-1 0 0 0,-1 0 0 0 0,1 0 0 0 0,-1 0 0 0 0,0 0-1 0 0,0-1 1 0 0,-3 1-26 0 0,-44 3 323 0 0,12 0-118 0 0,-5-1-90 0 0,2 0-101 0 0,0-1 0 0 0,0-3 0 0 0,1-1 0 0 0,-13-3-14 0 0,29 0 58 0 0,1 0-1 0 0,0-1 1 0 0,-5-3-58 0 0,18 5 20 0 0,-1-1 1 0 0,1-1 0 0 0,0 0-1 0 0,0 0 1 0 0,0-1 0 0 0,1 0-1 0 0,-5-5-20 0 0,-12-14-58 0 0,0-1-1 0 0,2-2 0 0 0,0 0 1 0 0,-3-11 58 0 0,19 26-26 0 0,1 0 0 0 0,0-1 1 0 0,-4-12 25 0 0,-7-14-54 0 0,14 28 48 0 0,-1 0 0 0 0,2 0 0 0 0,0 0 0 0 0,0 0 0 0 0,1 0 0 0 0,1-1 0 0 0,0 0-1 0 0,1 1 1 0 0,0-1 0 0 0,1 0 0 0 0,1 1 0 0 0,0-1 0 0 0,2-2 6 0 0,1-8-56 0 0,1 0 1 0 0,2 0-1 0 0,0 1 0 0 0,1 0 0 0 0,2 1 0 0 0,0-1 1 0 0,2 0 55 0 0,37-60-315 0 0,-38 69 223 0 0,-9 11 67 0 0,0 0 0 0 0,0 0 0 0 0,0 0 0 0 0,0 0 1 0 0,0 0-1 0 0,0 0 0 0 0,-1 0 0 0 0,0-1 0 0 0,0 1 0 0 0,0 0 0 0 0,0-1 0 0 0,0 0 25 0 0,2-2-22 0 0,-2 5 20 0 0,-1 1 0 0 0,1-1 1 0 0,-1 0-1 0 0,1 0 1 0 0,-1 0-1 0 0,0 0 0 0 0,1 0 1 0 0,-1 0-1 0 0,0 0 0 0 0,0 0 1 0 0,0 0-1 0 0,0 0 1 0 0,0 0-1 0 0,0 0 0 0 0,0 0 1 0 0,0 0-1 0 0,0 0 0 0 0,0 0 1 0 0,0 0-1 0 0,0 1 1 0 0,-1-1-1 0 0,1 0 0 0 0,-1-1 2 0 0,1 0 5 0 0,-1 0-1 0 0,0-1 0 0 0,0 1 0 0 0,0 0 1 0 0,0 0-1 0 0,0 0 0 0 0,0 0 0 0 0,-1 0 1 0 0,1 0-1 0 0,0 0 0 0 0,-1 1 1 0 0,0-1-1 0 0,1 0 0 0 0,-1 1 0 0 0,-1-1-4 0 0,0 0 7 0 0,0 0 1 0 0,-1 1-1 0 0,1-1 0 0 0,-1 1 0 0 0,1 0 0 0 0,-1 0 0 0 0,1 1 0 0 0,-1-1 0 0 0,-3 0-7 0 0,-97-5-36 0 0,-3 0-20 0 0,-86-8 54 0 0,103 8 62 0 0,-200 1 35 0 0,202 5-100 0 0,-219 12-37 0 0,139-3 3 0 0,-489 18-444 0 0,311-18 370 0 0,0-1 102 0 0,-123 3 11 0 0,-153-9-96 0 0,339-3 48 0 0,-372-26-227 0 0,335 9 190 0 0,83 5 60 0 0,-149-5-11 0 0,-519-3-927 0 0,745 20 918 0 0,-87-1 18 0 0,-122-9 250 0 0,206 12 142 0 0,0 7-1 0 0,-85 18-364 0 0,173-15-23 0 0,1 3-1 0 0,1 4 1 0 0,-49 19 23 0 0,72-16 29 0 0,1 2 0 0 0,2 2 1 0 0,0 2-1 0 0,-2 4-29 0 0,-8 9-148 0 0,2 3 0 0 0,-32 32 148 0 0,11-10-121 0 0,-55 53 67 0 0,107-94 54 0 0,1 0 0 0 0,1 2 0 0 0,2 0 0 0 0,-15 25 0 0 0,28-40 0 0 0,1 1 0 0 0,1 0 0 0 0,-2 5 0 0 0,-5 10 0 0 0,7-14-7 0 0,1-1-1 0 0,0 0 0 0 0,1 1 1 0 0,0 0-1 0 0,1-1 0 0 0,0 1 0 0 0,1 8 8 0 0,0 19-119 0 0,4 32 119 0 0,0-38-43 0 0,3 0-1 0 0,0 0 0 0 0,10 27 44 0 0,-12-49-2 0 0,0-1-1 0 0,1 1 0 0 0,0-1 0 0 0,1 0 0 0 0,0-1 0 0 0,1 1 0 0 0,3 3 3 0 0,2 1-15 0 0,1 0 0 0 0,0 0 0 0 0,1-2 0 0 0,5 5 15 0 0,1-4-40 0 0,1-1 0 0 0,-1 0 0 0 0,2-2 0 0 0,0 0 0 0 0,0-2 0 0 0,12 4 40 0 0,-6-4 0 0 0,0-1 0 0 0,0-2 0 0 0,1 0 0 0 0,14-1 0 0 0,34 2 0 0 0,6-5 0 0 0,399-13 53 0 0,-305 3-42 0 0,182-12-11 0 0,-190 4 0 0 0,19-12 0 0 0,199-52 74 0 0,308-115 148 0 0,-182 58-70 0 0,44 14-152 0 0,204 11 0 0 0,-68 49-237 0 0,-677 62 230 0 0,599-39-69 0 0,51 36 76 0 0,-611 5 0 0 0,362 21 0 0 0,-236-9 0 0 0,-49-1 19 0 0,0 6-1 0 0,115 31-18 0 0,-67-1 10 0 0,134 56-10 0 0,87 31-389 0 0,-271-99 184 0 0,2-6 0 0 0,21-3 205 0 0,224 18-176 0 0,-111-33-1232 0 0,-77-2-857 0 0,-105-4 248 0 0,-15-2-2628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13:29:42.7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102 421 17823 0 0,'-14'-7'118'0'0,"4"2"101"0"0,-1-1-1 0 0,1 1 0 0 0,0-2 0 0 0,0 0 0 0 0,-5-5-218 0 0,13 10 28 0 0,0 1-1 0 0,0-1 1 0 0,1 0 0 0 0,-1 0-1 0 0,1 0 1 0 0,-1 0-1 0 0,1-1 1 0 0,-1 1-1 0 0,1 0 1 0 0,0-1-1 0 0,0 1 1 0 0,0-1-1 0 0,1 1 1 0 0,-1-1-1 0 0,0 1 1 0 0,1-1-1 0 0,0 1 1 0 0,0-1-1 0 0,0 0 1 0 0,0 1-1 0 0,0-1 1 0 0,0 1-1 0 0,0-1 1 0 0,1 0-1 0 0,-1 1 1 0 0,1-1-1 0 0,1-1-27 0 0,4-11-22 0 0,2 0-1 0 0,0 0 0 0 0,1 1 1 0 0,0 0-1 0 0,1 0 0 0 0,0 1 1 0 0,1 1-1 0 0,1 0 0 0 0,0 0 1 0 0,5-3 22 0 0,3-1-3 0 0,0 1 1 0 0,1 0 0 0 0,1 2 0 0 0,0 0-1 0 0,0 2 1 0 0,2 0 0 0 0,18-5 2 0 0,-10 6-15 0 0,2 1 0 0 0,-1 1 0 0 0,1 2 0 0 0,1 2 0 0 0,14 0 15 0 0,6 3-22 0 0,-1 2-1 0 0,1 2 0 0 0,7 4 23 0 0,25 7 1 0 0,45 14-1 0 0,175 58-35 0 0,84 19-280 0 0,-182-67-105 0 0,-157-29 302 0 0,22 2-2191 0 0,-1-3 0 0 0,69-3 2309 0 0,-78-5-1589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13:29:43.7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16847 0 0,'0'0'382'0'0,"0"0"54"0"0,0 0 22 0 0,2 2-46 0 0,5 5-377 0 0,1-1 0 0 0,0 0 0 0 0,0 0 0 0 0,1-1 0 0 0,4 2-35 0 0,51 24-28 0 0,-29-15 27 0 0,262 115-137 0 0,-225-101 150 0 0,125 48 40 0 0,-76-37-84 0 0,1-5 0 0 0,75 10 32 0 0,-8-14 15 0 0,189 8-15 0 0,338-25 58 0 0,-286-10-43 0 0,-295-2-66 0 0,191 5-275 0 0,888 66-766 0 0,-1132-68 1113 0 0,310 14-21 0 0,321-27 0 0 0,-546-2 37 0 0,400-26 606 0 0,-292 19 45 0 0,40 12-688 0 0,-263 5 47 0 0,308 10 242 0 0,-50 14 39 0 0,-258-21-305 0 0,535 54 674 0 0,-441-35-697 0 0,204 26 0 0 0,-272-40 4 0 0,1-4 0 0 0,0-3-1 0 0,17-5-3 0 0,-16-3 33 0 0,0-4 1 0 0,-1-3-1 0 0,-1-3 0 0 0,22-11-33 0 0,30-15-64 0 0,95-48 64 0 0,-135 52-309 0 0,-18 8-320 0 0,-1-3-1 0 0,1-5 630 0 0,-63 33-35 0 0,0-1 0 0 0,-1 1 0 0 0,0-1-1 0 0,7-7 36 0 0,-13 11-5 0 0,0 0 0 0 0,-1 0 0 0 0,1 1 0 0 0,-1-1 0 0 0,1 0 0 0 0,-1-1 0 0 0,1 1 0 0 0,-1 0 0 0 0,0 0 0 0 0,0 0 0 0 0,0-1 0 0 0,-1 1 0 0 0,1-1 0 0 0,0 1 0 0 0,-1 0 0 0 0,0-1 0 0 0,1 1 0 0 0,-1-1 0 0 0,0 1 0 0 0,0-1 0 0 0,0 1-1 0 0,-1-2 6 0 0,-9-35-538 0 0,6 24-112 0 0,0 1 0 0 0,1-1 0 0 0,1 0 0 0 0,0 0 1 0 0,1 0 649 0 0,1 2-670 0 0,1-19-1978 0 0,3 20-1498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13:29:44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10278 28 14744 0 0,'-10'7'320'0'0,"-1"-1"1"0"0,1 0-1 0 0,-1 0 1 0 0,-1-1-1 0 0,-6 1-320 0 0,-23 8 10 0 0,28-8 222 0 0,0-2-1 0 0,-1 0 1 0 0,0 0-1 0 0,-7 0-231 0 0,-73 3 745 0 0,0-3 0 0 0,-3-5-745 0 0,-58 2 3 0 0,155-1-3 0 0,-397 20 1296 0 0,305-12-893 0 0,-233 19 1412 0 0,-17-13-1815 0 0,9-20 538 0 0,-61-20-538 0 0,-152-2 167 0 0,103 27 59 0 0,240 2-164 0 0,-179 2-187 0 0,-14 5 423 0 0,-841-27-465 0 0,1230 19 169 0 0,-577 5 397 0 0,1 22-113 0 0,205 3-480 0 0,-164 7-220 0 0,262-37 238 0 0,-119-20 176 0 0,-207-67 0 0 0,223 26 0 0 0,336 55-4 0 0,-82-12-138 0 0,-109 0 142 0 0,108 18-1664 0 0,-33 7 1664 0 0,73 0-894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7CAE2-672C-4571-B71B-4E79A97EF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D785A6-12B7-428E-8D8B-D4CD1AF04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8D8BAB-8868-4574-A140-799641FF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A0A89-D77E-4C37-8C83-7F87C970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2B31F-651B-407C-B34D-7C232234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5C3A3-391C-447B-B2F9-958C5F25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378E50-FB3A-4BA7-AF3D-EB2EF6E19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7AC14-6702-40D9-9A2B-B35CB9123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EFD3D-71B9-4FE9-9EF4-7BF53C7B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97765B-5BCF-4864-9AF2-0B1058BE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89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D591B4-0947-4FA0-B543-0A50E4F27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1E87F3-FA65-4CD0-ACEF-FD55528ED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3AA37D-6064-437A-A5EA-07A1FA714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AEBBFA-C553-4A36-8CE6-6EF6AF0D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CB762-9157-4C2A-89E5-D4A0ACB0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39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40621-D75B-4B84-9FDE-C44370B7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19B70-966C-4034-B7C4-44A69B60B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2671A-DBA6-4E91-99A0-D925555B7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9E144-25BA-499D-8FE2-16E55E8D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01FCB-83EB-4E62-8CEA-8B7C6365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3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47FF5-998F-441D-B269-72EDC0AB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EFC17-C08E-4B7B-8DBF-5CAEF456E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71A53-55E5-4BDF-B77C-00CA452E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59AAA-CB5D-4DFB-A07A-E4EB10D1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4E1DD-79EC-4C86-92AA-0342D459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7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AEC03-01E4-49DC-9FD7-821465A0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F6992C-1E60-443A-883A-9C85472B9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8BB68B-9342-42C4-A66F-8C37F099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FA3266-2B84-4BD4-9754-FD7EF8A0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A43786-9FBE-480B-9B6A-6B76BACC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FE955D-4F6D-4D9B-9C76-7DC6E857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B2F23-F2A7-4C30-B454-D4B51330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149F95-94E8-49F6-860E-8EC77636E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98D146-8EAB-485C-83B0-6B790EBEB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11B267-042D-42C1-8D3A-7EE2206AF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B250F6-93C9-47C4-86D8-4671A4E64C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EA7C88-A988-416B-AC54-ADD9E2AB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193DF5-7FA4-4A46-9928-12EB62E7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071EFE-52A8-46A4-9387-886BB638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9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D03D5-3883-464A-9609-95131F81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2D768F-34B2-4BC8-B26A-442BED7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CD3E4C-7C39-4A4F-ACEF-AC0ABAB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C7EF93-CB7F-4D75-B246-84FE064B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73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4BEF9A-D6D9-4319-8221-8F716E3C8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5D9D05-192E-405F-9F88-33DF25BD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A6E57B-1B81-4EDF-82B1-B7DE0061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8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41846-52EE-41FB-B765-43279E85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64327-0632-44C9-BC22-3056B3C41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F2103B-84EE-4328-8611-5FA24C158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157C87-4450-4A12-B192-B1FFCED3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996CEB-F73E-4DEE-84E2-6875176F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FCFEE3-FA7C-484F-95B8-1E1C7073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58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09F84-65FC-475D-A68F-8D63ACE2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CCCD9E-6058-42B6-8B00-73D78BEA2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5788C5-F41B-4660-8B47-D0ADADDE1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316652-D3E7-42F2-B402-B8F44738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7BFFCC-F944-48A0-8A1D-C18C6659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F3E111-B5F1-4543-8A7D-3202C7D3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64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2BE39B-EC99-40DB-9BFC-165F0CF6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79ECCD-7143-4D76-B487-882EDB9B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BB641-9DA0-409E-B4DA-C160929C6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1827-E122-4158-9EC5-81DAC7B363E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21CF4-74C8-4753-A2F8-F0991D61F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7F927-BBB6-4465-8AE0-79D3CF3DB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08795-BF0A-4392-BE64-FCD63BED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8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9.xml"/><Relationship Id="rId18" Type="http://schemas.openxmlformats.org/officeDocument/2006/relationships/image" Target="../media/image11.png"/><Relationship Id="rId3" Type="http://schemas.openxmlformats.org/officeDocument/2006/relationships/customXml" Target="../ink/ink4.xml"/><Relationship Id="rId21" Type="http://schemas.openxmlformats.org/officeDocument/2006/relationships/customXml" Target="../ink/ink13.xml"/><Relationship Id="rId7" Type="http://schemas.openxmlformats.org/officeDocument/2006/relationships/customXml" Target="../ink/ink6.xml"/><Relationship Id="rId12" Type="http://schemas.openxmlformats.org/officeDocument/2006/relationships/image" Target="../media/image8.png"/><Relationship Id="rId17" Type="http://schemas.openxmlformats.org/officeDocument/2006/relationships/customXml" Target="../ink/ink11.xml"/><Relationship Id="rId2" Type="http://schemas.openxmlformats.org/officeDocument/2006/relationships/image" Target="../media/image5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8.xml"/><Relationship Id="rId24" Type="http://schemas.openxmlformats.org/officeDocument/2006/relationships/image" Target="../media/image14.png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10" Type="http://schemas.openxmlformats.org/officeDocument/2006/relationships/image" Target="../media/image7.png"/><Relationship Id="rId19" Type="http://schemas.openxmlformats.org/officeDocument/2006/relationships/customXml" Target="../ink/ink12.xml"/><Relationship Id="rId4" Type="http://schemas.openxmlformats.org/officeDocument/2006/relationships/image" Target="../media/image40.png"/><Relationship Id="rId9" Type="http://schemas.openxmlformats.org/officeDocument/2006/relationships/customXml" Target="../ink/ink7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28428-AD13-49AF-8DDF-822007F719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RBC – for Education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3F739F-5341-49F3-A7EB-3375DD9AD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2019330001 </a:t>
            </a:r>
            <a:r>
              <a:rPr lang="ko-KR" altLang="en-US" dirty="0"/>
              <a:t>류시모</a:t>
            </a:r>
          </a:p>
        </p:txBody>
      </p:sp>
    </p:spTree>
    <p:extLst>
      <p:ext uri="{BB962C8B-B14F-4D97-AF65-F5344CB8AC3E}">
        <p14:creationId xmlns:p14="http://schemas.microsoft.com/office/powerpoint/2010/main" val="361359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B4959-3930-4AEB-B96B-C4D03746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19AC2-1BA7-4040-9CCE-F63AABE1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/>
              <a:t>How will this help our students…?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71893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3CD1C-4F00-4EF6-A89F-5641A356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Problems with on – paper education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65A8E-45D4-4BB4-981E-EB5519C9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How psychologists explain our method of “learning”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Piagetian Idea of learning &amp; developing</a:t>
            </a:r>
          </a:p>
          <a:p>
            <a:pPr marL="0" indent="0">
              <a:buNone/>
            </a:pPr>
            <a:endParaRPr lang="en-US" altLang="ko-KR" b="1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b="1" dirty="0"/>
              <a:t>Assimilation &amp; Accommodation</a:t>
            </a:r>
          </a:p>
          <a:p>
            <a:pPr marL="0" indent="0">
              <a:buNone/>
            </a:pPr>
            <a:endParaRPr lang="en-US" altLang="ko-KR" b="1" dirty="0"/>
          </a:p>
          <a:p>
            <a:pPr>
              <a:buFont typeface="Wingdings" panose="05000000000000000000" pitchFamily="2" charset="2"/>
              <a:buChar char="à"/>
            </a:pPr>
            <a:endParaRPr lang="en-US" altLang="ko-KR" b="1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b="1" dirty="0"/>
              <a:t>Learn by acting, fiddling, transforming…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5EF1F-B337-4DE6-8BBB-3E9272B4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849" y="2470583"/>
            <a:ext cx="2611540" cy="27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97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4ADDB-93B1-4FE2-B38C-7DE99EDA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II. Problems with on – paper education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BB32A-4684-4B3D-8CC0-E144FEA9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2. But, where are theses stages exactly in modern Korean – education?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_ seems to be none.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87F5F2-D138-4B93-AED6-968517A7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2906"/>
            <a:ext cx="5619922" cy="26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8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5D038-C2EC-441D-9862-C000DA73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altLang="ko-KR"/>
              <a:t>II. Problems with on – paper education</a:t>
            </a:r>
            <a:endParaRPr lang="ko-KR" altLang="en-US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reativity quotes einstein">
            <a:extLst>
              <a:ext uri="{FF2B5EF4-FFF2-40B4-BE49-F238E27FC236}">
                <a16:creationId xmlns:a16="http://schemas.microsoft.com/office/drawing/2014/main" id="{0E6465CD-55DB-4AA2-B914-E6881CB8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442" y="3138063"/>
            <a:ext cx="4125726" cy="206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6A679-B4A6-45E2-AB13-F20B685F6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7476132" cy="4055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Scores and grades are not everything!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Research have shown that there was negative correlation (-0.12) with creativity and score in case of physics grade [3]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Quote by Albert Einstein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i="1" dirty="0"/>
              <a:t>"Imagination is more important than knowledge. Knowledge is limited. Imagination encircles the world.“</a:t>
            </a:r>
          </a:p>
        </p:txBody>
      </p:sp>
    </p:spTree>
    <p:extLst>
      <p:ext uri="{BB962C8B-B14F-4D97-AF65-F5344CB8AC3E}">
        <p14:creationId xmlns:p14="http://schemas.microsoft.com/office/powerpoint/2010/main" val="185714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24A7F-5327-4922-BF43-C694C29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How exactly will it benefit?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77D1B-24C8-4F9A-A976-DA3E0C99D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3Ms :</a:t>
            </a:r>
          </a:p>
          <a:p>
            <a:pPr marL="0" indent="0">
              <a:buNone/>
            </a:pPr>
            <a:r>
              <a:rPr lang="en-US" altLang="ko-KR" b="1" dirty="0"/>
              <a:t>Malleability: Piaget’s Idea of true “learning”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Measurability: Enables technical analysis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Machinery: Enables more than just math &amp; physics.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92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733F8-492E-424F-827F-8E075CC5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How exactly will it benefit?... Therefore…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6F4C3-A8CA-4FC6-AE66-1D18AD62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Students &amp; children will “intuitively learn” the machinery of the basic physical toy.</a:t>
            </a:r>
          </a:p>
          <a:p>
            <a:endParaRPr lang="en-US" altLang="ko-KR" dirty="0"/>
          </a:p>
          <a:p>
            <a:r>
              <a:rPr lang="en-US" altLang="ko-KR" dirty="0"/>
              <a:t>Use ruler &amp; spring balance will make enable analytical</a:t>
            </a:r>
          </a:p>
          <a:p>
            <a:pPr marL="0" indent="0">
              <a:buNone/>
            </a:pPr>
            <a:r>
              <a:rPr lang="en-US" altLang="ko-KR" dirty="0"/>
              <a:t>Experiments possible.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i="1" dirty="0"/>
              <a:t>Guidelines &amp; Possible Examples:</a:t>
            </a:r>
          </a:p>
          <a:p>
            <a:pPr marL="0" indent="0">
              <a:buNone/>
            </a:pPr>
            <a:r>
              <a:rPr lang="en-US" altLang="ko-KR" i="1" dirty="0"/>
              <a:t>linear regression analysis for measuring elasticity constant of the rubber band.</a:t>
            </a:r>
          </a:p>
          <a:p>
            <a:pPr marL="0" indent="0">
              <a:buNone/>
            </a:pPr>
            <a:endParaRPr lang="en-US" altLang="ko-KR" i="1" dirty="0"/>
          </a:p>
          <a:p>
            <a:pPr marL="0" indent="0">
              <a:buNone/>
            </a:pPr>
            <a:r>
              <a:rPr lang="en-US" altLang="ko-KR" i="1" dirty="0"/>
              <a:t>heat distribution’s transformation, heat equation &amp; regression analysis.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251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26FAD-5269-47EC-9D88-D65F6B51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B5EBB-2C26-4FE6-B51B-265150B37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There is major problem in education of Stem field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Our products will be helpful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Please considering buying our products.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0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F812D-274C-4EDE-96BB-7412AE9E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1AF5F-40E6-4452-9DF6-4B122C5FA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[1] </a:t>
            </a:r>
            <a:r>
              <a:rPr lang="en-US" altLang="ko-KR" sz="1800" dirty="0" err="1"/>
              <a:t>Ornek</a:t>
            </a:r>
            <a:r>
              <a:rPr lang="en-US" altLang="ko-KR" sz="1800" dirty="0"/>
              <a:t>, F., Robinson, W. R., &amp; </a:t>
            </a:r>
            <a:r>
              <a:rPr lang="en-US" altLang="ko-KR" sz="1800" dirty="0" err="1"/>
              <a:t>Haugan</a:t>
            </a:r>
            <a:r>
              <a:rPr lang="en-US" altLang="ko-KR" sz="1800" dirty="0"/>
              <a:t>, M. P. (2008). What Makes Physics Difficult?. </a:t>
            </a:r>
            <a:r>
              <a:rPr lang="en-US" altLang="ko-KR" sz="1800" i="1" dirty="0"/>
              <a:t>International Journal of Environmental and Science Education</a:t>
            </a:r>
            <a:r>
              <a:rPr lang="en-US" altLang="ko-KR" sz="1800" dirty="0"/>
              <a:t>, </a:t>
            </a:r>
            <a:r>
              <a:rPr lang="en-US" altLang="ko-KR" sz="1800" i="1" dirty="0"/>
              <a:t>3</a:t>
            </a:r>
            <a:r>
              <a:rPr lang="en-US" altLang="ko-KR" sz="1800" dirty="0"/>
              <a:t>(1), 30-34.</a:t>
            </a:r>
          </a:p>
          <a:p>
            <a:pPr marL="0" indent="0">
              <a:buNone/>
            </a:pPr>
            <a:r>
              <a:rPr lang="en-US" altLang="ko-KR" sz="1800" dirty="0"/>
              <a:t>[2] Johnston-Wilder, S., Brindley, J., &amp; Dent, P. (2014). A survey of Mathematics Anxiety and Mathematical Resilience among existing apprentices. London: The Gatsby Foundation.</a:t>
            </a:r>
          </a:p>
          <a:p>
            <a:pPr marL="0" indent="0">
              <a:buNone/>
            </a:pPr>
            <a:r>
              <a:rPr lang="en-US" altLang="ko-KR" sz="1800" dirty="0"/>
              <a:t>[3] </a:t>
            </a:r>
            <a:r>
              <a:rPr lang="en-US" altLang="ko-KR" sz="1800" dirty="0" err="1"/>
              <a:t>Sierwald</a:t>
            </a:r>
            <a:r>
              <a:rPr lang="en-US" altLang="ko-KR" sz="1800" dirty="0"/>
              <a:t>, W. (1989). Creative </a:t>
            </a:r>
            <a:r>
              <a:rPr lang="en-US" altLang="ko-KR" sz="1800" dirty="0" err="1"/>
              <a:t>hochbegabung-Identiflkation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entwicklung</a:t>
            </a:r>
            <a:r>
              <a:rPr lang="en-US" altLang="ko-KR" sz="1800" dirty="0"/>
              <a:t> </a:t>
            </a:r>
            <a:r>
              <a:rPr lang="en-US" altLang="ko-KR" sz="1800" dirty="0" err="1"/>
              <a:t>undforderung</a:t>
            </a:r>
            <a:r>
              <a:rPr lang="en-US" altLang="ko-KR" sz="1800" dirty="0"/>
              <a:t> </a:t>
            </a:r>
            <a:r>
              <a:rPr lang="en-US" altLang="ko-KR" sz="1800" dirty="0" err="1"/>
              <a:t>kreativer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hochbegabter</a:t>
            </a:r>
            <a:r>
              <a:rPr lang="en-US" altLang="ko-KR" sz="1800" dirty="0"/>
              <a:t> (Creative talent: Identification, development, and demand). In Paper presented at the 2nd Meeting of the Section Educational Psychol¬ </a:t>
            </a:r>
            <a:r>
              <a:rPr lang="en-US" altLang="ko-KR" sz="1800" dirty="0" err="1"/>
              <a:t>ogy</a:t>
            </a:r>
            <a:r>
              <a:rPr lang="en-US" altLang="ko-KR" sz="1800" dirty="0"/>
              <a:t> of the German Psychological Society.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2852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FA394-3441-4C06-91A3-3D103BC5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KIDS ARE DROPPING OUT!!</a:t>
            </a:r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765030DE-B795-4FF9-87EC-7435EC1A6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688821"/>
              </p:ext>
            </p:extLst>
          </p:nvPr>
        </p:nvGraphicFramePr>
        <p:xfrm>
          <a:off x="1210994" y="1860795"/>
          <a:ext cx="926943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A70532-7197-4868-8195-3920FDA5F952}"/>
              </a:ext>
            </a:extLst>
          </p:cNvPr>
          <p:cNvSpPr txBox="1"/>
          <p:nvPr/>
        </p:nvSpPr>
        <p:spPr>
          <a:xfrm>
            <a:off x="2995069" y="1404813"/>
            <a:ext cx="651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2018 Korea SAT, Ratio of score with 40points or less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76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424B9-4793-4A90-89D1-9B53A7F7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08A6B-CF89-4182-A9C6-129A3A7EB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CBA87-E240-4B7D-A75A-D2C641E3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43" y="1825625"/>
            <a:ext cx="10734675" cy="442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B8CC46C-C344-47EE-AAD2-9996D6A8A78E}"/>
                  </a:ext>
                </a:extLst>
              </p14:cNvPr>
              <p14:cNvContentPartPr/>
              <p14:nvPr/>
            </p14:nvContentPartPr>
            <p14:xfrm>
              <a:off x="4494988" y="2067757"/>
              <a:ext cx="1699920" cy="1789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B8CC46C-C344-47EE-AAD2-9996D6A8A7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0988" y="1959757"/>
                <a:ext cx="18075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70F1211-40C3-4347-8C38-7DD2BB733B68}"/>
                  </a:ext>
                </a:extLst>
              </p14:cNvPr>
              <p14:cNvContentPartPr/>
              <p14:nvPr/>
            </p14:nvContentPartPr>
            <p14:xfrm>
              <a:off x="4751308" y="2044357"/>
              <a:ext cx="2210040" cy="2289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70F1211-40C3-4347-8C38-7DD2BB733B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7308" y="1936717"/>
                <a:ext cx="23176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78891F2-15CA-4316-A082-6186E08C8211}"/>
                  </a:ext>
                </a:extLst>
              </p14:cNvPr>
              <p14:cNvContentPartPr/>
              <p14:nvPr/>
            </p14:nvContentPartPr>
            <p14:xfrm>
              <a:off x="1874908" y="2485717"/>
              <a:ext cx="4419360" cy="117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78891F2-15CA-4316-A082-6186E08C82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1268" y="2377717"/>
                <a:ext cx="4527000" cy="3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71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0C353-A85C-4393-8BD3-6B6DB951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71111-8724-489F-A963-35D2DD558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CBEFFD-BD10-4CCE-86ED-B892AD4C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28600"/>
            <a:ext cx="11496675" cy="6400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7C2C128-9C0A-4F4D-9E08-6B77E20D0381}"/>
                  </a:ext>
                </a:extLst>
              </p14:cNvPr>
              <p14:cNvContentPartPr/>
              <p14:nvPr/>
            </p14:nvContentPartPr>
            <p14:xfrm>
              <a:off x="629468" y="1362088"/>
              <a:ext cx="2508480" cy="3232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7C2C128-9C0A-4F4D-9E08-6B77E20D03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468" y="1254088"/>
                <a:ext cx="26161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9E97D7A-0ED2-4A63-9020-B9B8ADF4496A}"/>
                  </a:ext>
                </a:extLst>
              </p14:cNvPr>
              <p14:cNvContentPartPr/>
              <p14:nvPr/>
            </p14:nvContentPartPr>
            <p14:xfrm>
              <a:off x="567548" y="1943128"/>
              <a:ext cx="2564280" cy="1551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9E97D7A-0ED2-4A63-9020-B9B8ADF449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908" y="1835128"/>
                <a:ext cx="26719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A17A911-8957-4A67-8996-6E2E7FBC928B}"/>
                  </a:ext>
                </a:extLst>
              </p14:cNvPr>
              <p14:cNvContentPartPr/>
              <p14:nvPr/>
            </p14:nvContentPartPr>
            <p14:xfrm>
              <a:off x="466388" y="2753848"/>
              <a:ext cx="3732120" cy="5785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A17A911-8957-4A67-8996-6E2E7FBC92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2748" y="2645848"/>
                <a:ext cx="383976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8B151F4-319E-4190-BDC9-0AB8D5F3C6B4}"/>
                  </a:ext>
                </a:extLst>
              </p14:cNvPr>
              <p14:cNvContentPartPr/>
              <p14:nvPr/>
            </p14:nvContentPartPr>
            <p14:xfrm>
              <a:off x="552068" y="3012688"/>
              <a:ext cx="822240" cy="1515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8B151F4-319E-4190-BDC9-0AB8D5F3C6B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8428" y="2905048"/>
                <a:ext cx="9298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7D2C7C5-AC64-4AE9-918A-8E103C14D29C}"/>
                  </a:ext>
                </a:extLst>
              </p14:cNvPr>
              <p14:cNvContentPartPr/>
              <p14:nvPr/>
            </p14:nvContentPartPr>
            <p14:xfrm>
              <a:off x="791468" y="3506248"/>
              <a:ext cx="3742200" cy="276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7D2C7C5-AC64-4AE9-918A-8E103C14D2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7468" y="3398248"/>
                <a:ext cx="384984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84D4083-16D8-44D1-B6C6-DE4031F9EDBB}"/>
                  </a:ext>
                </a:extLst>
              </p14:cNvPr>
              <p14:cNvContentPartPr/>
              <p14:nvPr/>
            </p14:nvContentPartPr>
            <p14:xfrm>
              <a:off x="874988" y="3420208"/>
              <a:ext cx="3700080" cy="763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84D4083-16D8-44D1-B6C6-DE4031F9EDB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1348" y="3312568"/>
                <a:ext cx="3807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C1BF9C9-6649-459E-BE0E-A571281DA8D1}"/>
                  </a:ext>
                </a:extLst>
              </p14:cNvPr>
              <p14:cNvContentPartPr/>
              <p14:nvPr/>
            </p14:nvContentPartPr>
            <p14:xfrm>
              <a:off x="6224228" y="1521691"/>
              <a:ext cx="510120" cy="64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C1BF9C9-6649-459E-BE0E-A571281DA8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70588" y="1414051"/>
                <a:ext cx="6177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DF26BAC-2596-42ED-A9EA-BF2574318B12}"/>
                  </a:ext>
                </a:extLst>
              </p14:cNvPr>
              <p14:cNvContentPartPr/>
              <p14:nvPr/>
            </p14:nvContentPartPr>
            <p14:xfrm>
              <a:off x="6235748" y="2116648"/>
              <a:ext cx="374040" cy="604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DF26BAC-2596-42ED-A9EA-BF2574318B1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82108" y="2008648"/>
                <a:ext cx="4816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EBD8B6E-951B-41D6-B510-F0EC8AE939A1}"/>
                  </a:ext>
                </a:extLst>
              </p14:cNvPr>
              <p14:cNvContentPartPr/>
              <p14:nvPr/>
            </p14:nvContentPartPr>
            <p14:xfrm>
              <a:off x="6139628" y="1978768"/>
              <a:ext cx="365040" cy="907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EBD8B6E-951B-41D6-B510-F0EC8AE939A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85988" y="1870768"/>
                <a:ext cx="47268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DCD0AED-085D-45B1-AFCC-9F2B0BF955B1}"/>
                  </a:ext>
                </a:extLst>
              </p14:cNvPr>
              <p14:cNvContentPartPr/>
              <p14:nvPr/>
            </p14:nvContentPartPr>
            <p14:xfrm>
              <a:off x="6282548" y="2330128"/>
              <a:ext cx="283680" cy="37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DCD0AED-085D-45B1-AFCC-9F2B0BF955B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28548" y="2222488"/>
                <a:ext cx="3913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FB7DC1E-4267-43B3-92BC-67C70E259999}"/>
                  </a:ext>
                </a:extLst>
              </p14:cNvPr>
              <p14:cNvContentPartPr/>
              <p14:nvPr/>
            </p14:nvContentPartPr>
            <p14:xfrm>
              <a:off x="6337628" y="3335248"/>
              <a:ext cx="382680" cy="334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FB7DC1E-4267-43B3-92BC-67C70E2599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83628" y="3227248"/>
                <a:ext cx="49032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74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939E8-2920-43CA-82BD-CD32155A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We need better education source fir math &amp; physics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1040A23-DDAF-4ED9-B9F3-63BF1D05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2" name="Picture 4" descr="Image result for math and physics">
            <a:extLst>
              <a:ext uri="{FF2B5EF4-FFF2-40B4-BE49-F238E27FC236}">
                <a16:creationId xmlns:a16="http://schemas.microsoft.com/office/drawing/2014/main" id="{3C3C1701-1B26-4555-9474-90EE450C8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473778"/>
            <a:ext cx="6477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91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9311B-7CFD-470A-A0CC-B0F7564F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Rubber Band Car – the new form of education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99F86-1690-40BE-9E8F-C7301CA44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samp20001-0050">
            <a:hlinkClick r:id="" action="ppaction://media"/>
            <a:extLst>
              <a:ext uri="{FF2B5EF4-FFF2-40B4-BE49-F238E27FC236}">
                <a16:creationId xmlns:a16="http://schemas.microsoft.com/office/drawing/2014/main" id="{9AFD95C9-941C-4189-B48E-1DCD4FD16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2141537"/>
            <a:ext cx="77358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7FFEB-29D1-4156-A44C-F4EC92A4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 What is it? What does it do?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63AAC-E62D-4B98-8838-ED4D76FF4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toy rubber band car that is made of daily used materials, that are malleable and </a:t>
            </a:r>
            <a:r>
              <a:rPr lang="en-US" altLang="ko-KR" dirty="0" err="1"/>
              <a:t>deconstructable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69A120-274D-45EC-B041-BC3C9DA3311E}"/>
              </a:ext>
            </a:extLst>
          </p:cNvPr>
          <p:cNvSpPr/>
          <p:nvPr/>
        </p:nvSpPr>
        <p:spPr>
          <a:xfrm>
            <a:off x="1549551" y="2776708"/>
            <a:ext cx="8519799" cy="3952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모델 4">
                <a:extLst>
                  <a:ext uri="{FF2B5EF4-FFF2-40B4-BE49-F238E27FC236}">
                    <a16:creationId xmlns:a16="http://schemas.microsoft.com/office/drawing/2014/main" id="{BFE6BD7C-129B-448E-A032-244FF2217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7190583"/>
                  </p:ext>
                </p:extLst>
              </p:nvPr>
            </p:nvGraphicFramePr>
            <p:xfrm>
              <a:off x="3622858" y="2620076"/>
              <a:ext cx="4333027" cy="35902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33027" cy="3590222"/>
                    </a:xfrm>
                    <a:prstGeom prst="rect">
                      <a:avLst/>
                    </a:prstGeom>
                  </am3d:spPr>
                  <am3d:camera>
                    <am3d:pos x="0" y="0" z="585267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0300" d="1000000"/>
                    <am3d:preTrans dx="10292038" dy="3668910" dz="1507401"/>
                    <am3d:scale>
                      <am3d:sx n="1000000" d="1000000"/>
                      <am3d:sy n="1000000" d="1000000"/>
                      <am3d:sz n="1000000" d="1000000"/>
                    </am3d:scale>
                    <am3d:rot ax="8442620" ay="530991" az="103695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>
                <a:extLst>
                  <a:ext uri="{FF2B5EF4-FFF2-40B4-BE49-F238E27FC236}">
                    <a16:creationId xmlns:a16="http://schemas.microsoft.com/office/drawing/2014/main" id="{BFE6BD7C-129B-448E-A032-244FF2217B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2858" y="2620076"/>
                <a:ext cx="4333027" cy="35902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3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4034F-3342-4411-A095-01533F8A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 What is it? What does it do?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4630DD-3D24-49BD-AA73-862F57F7E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5" y="1803853"/>
            <a:ext cx="62048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 Materials: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Rubber Band, Plastic body &amp; Sticks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Soldering iron: </a:t>
            </a:r>
          </a:p>
          <a:p>
            <a:pPr marL="0" indent="0">
              <a:buNone/>
            </a:pPr>
            <a:r>
              <a:rPr lang="en-US" altLang="ko-KR" dirty="0"/>
              <a:t>transform the toy into whatever shape student desire.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6887C0-9C3F-447A-8999-996A128045F3}"/>
              </a:ext>
            </a:extLst>
          </p:cNvPr>
          <p:cNvSpPr/>
          <p:nvPr/>
        </p:nvSpPr>
        <p:spPr>
          <a:xfrm>
            <a:off x="6955971" y="2003470"/>
            <a:ext cx="8519799" cy="3952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>
                <a:extLst>
                  <a:ext uri="{FF2B5EF4-FFF2-40B4-BE49-F238E27FC236}">
                    <a16:creationId xmlns:a16="http://schemas.microsoft.com/office/drawing/2014/main" id="{14A726F0-D39E-415F-9659-2B65C3A6BA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8453971"/>
                  </p:ext>
                </p:extLst>
              </p:nvPr>
            </p:nvGraphicFramePr>
            <p:xfrm>
              <a:off x="7740593" y="2285999"/>
              <a:ext cx="4209333" cy="29655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09333" cy="2965525"/>
                    </a:xfrm>
                    <a:prstGeom prst="rect">
                      <a:avLst/>
                    </a:prstGeom>
                  </am3d:spPr>
                  <am3d:camera>
                    <am3d:pos x="0" y="0" z="585267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0300" d="1000000"/>
                    <am3d:preTrans dx="10292038" dy="3668910" dz="1507401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602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>
                <a:extLst>
                  <a:ext uri="{FF2B5EF4-FFF2-40B4-BE49-F238E27FC236}">
                    <a16:creationId xmlns:a16="http://schemas.microsoft.com/office/drawing/2014/main" id="{14A726F0-D39E-415F-9659-2B65C3A6BA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0593" y="2285999"/>
                <a:ext cx="4209333" cy="2965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59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EECD1-FB9C-4935-A9CF-7ABAAFC9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 What is it? What does it do?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247AD-0C80-41B3-A6EC-C1CF08096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3. Functionality &amp; usage </a:t>
            </a:r>
          </a:p>
          <a:p>
            <a:pPr marL="0" indent="0" algn="ctr">
              <a:buNone/>
            </a:pPr>
            <a:r>
              <a:rPr lang="en-US" altLang="ko-KR" sz="4000" b="1" dirty="0"/>
              <a:t>3Ms</a:t>
            </a:r>
          </a:p>
          <a:p>
            <a:pPr marL="0" indent="0">
              <a:buNone/>
            </a:pPr>
            <a:r>
              <a:rPr lang="en-US" altLang="ko-KR" b="1" dirty="0"/>
              <a:t>Malleability:</a:t>
            </a:r>
          </a:p>
          <a:p>
            <a:pPr marL="0" indent="0">
              <a:buNone/>
            </a:pPr>
            <a:r>
              <a:rPr lang="en-US" altLang="ko-KR" dirty="0"/>
              <a:t>Every component are easily bent &amp; fully </a:t>
            </a:r>
            <a:r>
              <a:rPr lang="en-US" altLang="ko-KR" dirty="0" err="1"/>
              <a:t>deconstructable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b="1" dirty="0"/>
              <a:t>Measurability:</a:t>
            </a:r>
          </a:p>
          <a:p>
            <a:pPr marL="0" indent="0">
              <a:buNone/>
            </a:pPr>
            <a:r>
              <a:rPr lang="en-US" altLang="ko-KR" dirty="0"/>
              <a:t>Ruler &amp; spring balance are included</a:t>
            </a:r>
          </a:p>
          <a:p>
            <a:pPr marL="0" indent="0">
              <a:buNone/>
            </a:pPr>
            <a:r>
              <a:rPr lang="en-US" altLang="ko-KR" b="1" dirty="0"/>
              <a:t>Machinery:</a:t>
            </a:r>
          </a:p>
          <a:p>
            <a:pPr marL="0" indent="0">
              <a:buNone/>
            </a:pPr>
            <a:r>
              <a:rPr lang="en-US" altLang="ko-KR" dirty="0"/>
              <a:t>Provides simple ideas for mechanical components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159161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527</Words>
  <Application>Microsoft Office PowerPoint</Application>
  <PresentationFormat>와이드스크린</PresentationFormat>
  <Paragraphs>77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Wingdings</vt:lpstr>
      <vt:lpstr>Office 테마</vt:lpstr>
      <vt:lpstr>RBC – for Education</vt:lpstr>
      <vt:lpstr>KIDS ARE DROPPING OUT!!</vt:lpstr>
      <vt:lpstr>PowerPoint 프레젠테이션</vt:lpstr>
      <vt:lpstr>PowerPoint 프레젠테이션</vt:lpstr>
      <vt:lpstr>We need better education source fir math &amp; physics</vt:lpstr>
      <vt:lpstr>Rubber Band Car – the new form of education</vt:lpstr>
      <vt:lpstr>I. What is it? What does it do?</vt:lpstr>
      <vt:lpstr>I. What is it? What does it do?</vt:lpstr>
      <vt:lpstr>I. What is it? What does it do?</vt:lpstr>
      <vt:lpstr>PowerPoint 프레젠테이션</vt:lpstr>
      <vt:lpstr>II. Problems with on – paper education</vt:lpstr>
      <vt:lpstr>II. Problems with on – paper education</vt:lpstr>
      <vt:lpstr>II. Problems with on – paper education</vt:lpstr>
      <vt:lpstr>III. How exactly will it benefit?</vt:lpstr>
      <vt:lpstr>III. How exactly will it benefit?... Therefore…</vt:lpstr>
      <vt:lpstr>Summary: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RBC – for Education</dc:title>
  <dc:creator>시모 류</dc:creator>
  <cp:lastModifiedBy>시모 류</cp:lastModifiedBy>
  <cp:revision>10</cp:revision>
  <dcterms:created xsi:type="dcterms:W3CDTF">2019-12-09T01:54:26Z</dcterms:created>
  <dcterms:modified xsi:type="dcterms:W3CDTF">2019-12-09T03:30:30Z</dcterms:modified>
</cp:coreProperties>
</file>